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sldIdLst>
    <p:sldId id="256" r:id="rId3"/>
    <p:sldId id="284" r:id="rId4"/>
    <p:sldId id="257" r:id="rId5"/>
    <p:sldId id="281" r:id="rId6"/>
    <p:sldId id="282" r:id="rId7"/>
    <p:sldId id="260" r:id="rId8"/>
    <p:sldId id="279" r:id="rId9"/>
    <p:sldId id="290" r:id="rId10"/>
    <p:sldId id="262" r:id="rId11"/>
    <p:sldId id="275" r:id="rId12"/>
    <p:sldId id="258" r:id="rId13"/>
    <p:sldId id="264" r:id="rId14"/>
    <p:sldId id="280" r:id="rId15"/>
    <p:sldId id="268" r:id="rId16"/>
    <p:sldId id="285" r:id="rId17"/>
    <p:sldId id="269" r:id="rId18"/>
    <p:sldId id="286" r:id="rId19"/>
    <p:sldId id="288" r:id="rId20"/>
    <p:sldId id="276" r:id="rId21"/>
    <p:sldId id="287" r:id="rId22"/>
    <p:sldId id="289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Bao Chau 20146072" initials="LBC2" lastIdx="1" clrIdx="0">
    <p:extLst>
      <p:ext uri="{19B8F6BF-5375-455C-9EA6-DF929625EA0E}">
        <p15:presenceInfo xmlns:p15="http://schemas.microsoft.com/office/powerpoint/2012/main" userId="S::chau.lb146072@sis.hust.edu.vn::7531fa02-6262-4b07-8b72-56c3de680e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42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40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6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64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18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47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40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114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30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71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7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xmlns="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xmlns="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xmlns="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xmlns="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xmlns="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xmlns="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2D211-8338-4D66-BDE9-C1CF608343A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4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6" Type="http://schemas.openxmlformats.org/officeDocument/2006/relationships/slide" Target="slide11.xml"/><Relationship Id="rId5" Type="http://schemas.openxmlformats.org/officeDocument/2006/relationships/slide" Target="slide3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133681" y="2268499"/>
            <a:ext cx="7545655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HƠN, KÉM NHAU BAO NHIÊU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1DAD4E9-768E-A146-A759-8F1019C804B6}"/>
              </a:ext>
            </a:extLst>
          </p:cNvPr>
          <p:cNvSpPr txBox="1"/>
          <p:nvPr/>
        </p:nvSpPr>
        <p:spPr>
          <a:xfrm>
            <a:off x="971575" y="352332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kém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con?</a:t>
            </a:r>
            <a:endParaRPr lang="x-none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en-US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ngỗng</a:t>
            </a:r>
            <a:r>
              <a:rPr lang="en-US" sz="3000" dirty="0"/>
              <a:t> </a:t>
            </a:r>
            <a:r>
              <a:rPr lang="en-US" sz="3000" dirty="0" err="1"/>
              <a:t>kém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000" dirty="0"/>
              <a:t>7 – 5 = 2 (con)</a:t>
            </a:r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2 con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A68ED75-3AD1-B641-A5A5-8FECC74509EB}"/>
              </a:ext>
            </a:extLst>
          </p:cNvPr>
          <p:cNvGrpSpPr/>
          <p:nvPr/>
        </p:nvGrpSpPr>
        <p:grpSpPr>
          <a:xfrm>
            <a:off x="722312" y="959653"/>
            <a:ext cx="8108636" cy="2498502"/>
            <a:chOff x="722312" y="959653"/>
            <a:chExt cx="8108636" cy="24985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8B748D5-4EEE-F340-AA6E-D1CC1CA7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54" b="94479" l="4348" r="96408">
                          <a14:foregroundMark x1="10946" y1="16685" x2="12854" y2="11043"/>
                          <a14:foregroundMark x1="4348" y1="36196" x2="8073" y2="25181"/>
                          <a14:foregroundMark x1="12854" y1="11043" x2="12665" y2="33742"/>
                          <a14:foregroundMark x1="11655" y1="44172" x2="10586" y2="55215"/>
                          <a14:foregroundMark x1="12665" y1="33742" x2="11655" y2="44172"/>
                          <a14:foregroundMark x1="10586" y1="55215" x2="8696" y2="59509"/>
                          <a14:foregroundMark x1="7183" y1="45399" x2="6049" y2="45399"/>
                          <a14:foregroundMark x1="10560" y1="15077" x2="11720" y2="11656"/>
                          <a14:foregroundMark x1="7977" y1="22699" x2="10117" y2="16387"/>
                          <a14:foregroundMark x1="7561" y1="23926" x2="7977" y2="22699"/>
                          <a14:foregroundMark x1="20416" y1="38037" x2="25709" y2="26380"/>
                          <a14:foregroundMark x1="25709" y1="26380" x2="28544" y2="2454"/>
                          <a14:foregroundMark x1="28166" y1="14110" x2="28166" y2="36196"/>
                          <a14:foregroundMark x1="28166" y1="36196" x2="24764" y2="53374"/>
                          <a14:foregroundMark x1="24764" y1="53374" x2="24386" y2="53374"/>
                          <a14:foregroundMark x1="27788" y1="28221" x2="28922" y2="31902"/>
                          <a14:foregroundMark x1="27977" y1="24540" x2="30057" y2="19018"/>
                          <a14:foregroundMark x1="37240" y1="44172" x2="42344" y2="21472"/>
                          <a14:foregroundMark x1="42344" y1="21472" x2="42911" y2="8589"/>
                          <a14:foregroundMark x1="51607" y1="46012" x2="56900" y2="11656"/>
                          <a14:foregroundMark x1="65217" y1="47239" x2="69943" y2="16564"/>
                          <a14:foregroundMark x1="77127" y1="93252" x2="82053" y2="72127"/>
                          <a14:foregroundMark x1="89792" y1="89571" x2="93762" y2="73620"/>
                          <a14:foregroundMark x1="93762" y1="73620" x2="96597" y2="68098"/>
                          <a14:foregroundMark x1="73935" y1="63403" x2="74332" y2="62256"/>
                          <a14:foregroundMark x1="64461" y1="90798" x2="71199" y2="71314"/>
                          <a14:foregroundMark x1="49338" y1="92025" x2="55955" y2="65644"/>
                          <a14:foregroundMark x1="5293" y1="90184" x2="10775" y2="74233"/>
                          <a14:foregroundMark x1="10775" y1="74233" x2="12287" y2="71779"/>
                          <a14:foregroundMark x1="24575" y1="88957" x2="28544" y2="61963"/>
                          <a14:foregroundMark x1="41390" y1="76687" x2="43667" y2="68098"/>
                          <a14:foregroundMark x1="36673" y1="94479" x2="41390" y2="76687"/>
                          <a14:foregroundMark x1="41777" y1="35583" x2="42155" y2="33129"/>
                          <a14:foregroundMark x1="55577" y1="25767" x2="56333" y2="33129"/>
                          <a14:backgroundMark x1="18715" y1="45399" x2="18715" y2="45399"/>
                          <a14:backgroundMark x1="18715" y1="45399" x2="17391" y2="28221"/>
                          <a14:backgroundMark x1="17391" y1="27607" x2="16635" y2="51534"/>
                          <a14:backgroundMark x1="16635" y1="51534" x2="22684" y2="59509"/>
                          <a14:backgroundMark x1="22684" y1="59509" x2="23062" y2="59509"/>
                          <a14:backgroundMark x1="33837" y1="53374" x2="39130" y2="60736"/>
                          <a14:backgroundMark x1="39130" y1="60123" x2="44234" y2="49693"/>
                          <a14:backgroundMark x1="44234" y1="49693" x2="44045" y2="44785"/>
                          <a14:backgroundMark x1="34216" y1="3681" x2="34405" y2="12270"/>
                          <a14:backgroundMark x1="22684" y1="1840" x2="20605" y2="5521"/>
                          <a14:backgroundMark x1="88280" y1="65031" x2="88280" y2="65031"/>
                          <a14:backgroundMark x1="88280" y1="65031" x2="82420" y2="65031"/>
                          <a14:backgroundMark x1="82420" y1="65031" x2="79773" y2="61963"/>
                          <a14:backgroundMark x1="78828" y1="63804" x2="75236" y2="66258"/>
                          <a14:backgroundMark x1="74858" y1="65644" x2="72401" y2="74233"/>
                          <a14:backgroundMark x1="44612" y1="76687" x2="44612" y2="76687"/>
                          <a14:backgroundMark x1="10964" y1="44172" x2="10964" y2="44172"/>
                          <a14:backgroundMark x1="8507" y1="22699" x2="8507" y2="22699"/>
                          <a14:backgroundMark x1="8507" y1="23313" x2="9263" y2="23926"/>
                        </a14:backgroundRemoval>
                      </a14:imgEffect>
                      <a14:imgEffect>
                        <a14:sharpenSoften amount="52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" y="959653"/>
              <a:ext cx="8108636" cy="24985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0C96F24-05C6-7847-8F81-962A3BA5AB25}"/>
                </a:ext>
              </a:extLst>
            </p:cNvPr>
            <p:cNvSpPr/>
            <p:nvPr/>
          </p:nvSpPr>
          <p:spPr>
            <a:xfrm>
              <a:off x="6515100" y="2256814"/>
              <a:ext cx="2315848" cy="30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xmlns="" id="{11C96FBA-EA0C-254F-ABED-F5048901DEC3}"/>
              </a:ext>
            </a:extLst>
          </p:cNvPr>
          <p:cNvSpPr/>
          <p:nvPr/>
        </p:nvSpPr>
        <p:spPr>
          <a:xfrm rot="16200000" flipV="1">
            <a:off x="7538877" y="1376610"/>
            <a:ext cx="364766" cy="2017614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10EF8E-38DB-154E-812F-8F33C7DAF0CE}"/>
              </a:ext>
            </a:extLst>
          </p:cNvPr>
          <p:cNvSpPr txBox="1"/>
          <p:nvPr/>
        </p:nvSpPr>
        <p:spPr>
          <a:xfrm>
            <a:off x="7435510" y="1468725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90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8" grpId="0" build="p"/>
      <p:bldP spid="19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CDC262B9-9811-4C4C-A633-691E4F03F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04" y="2160105"/>
            <a:ext cx="5569747" cy="4280452"/>
          </a:xfrm>
          <a:prstGeom prst="rect">
            <a:avLst/>
          </a:prstGeom>
        </p:spPr>
      </p:pic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4D819D5-7711-9E42-981E-B0A9BED2D81B}"/>
              </a:ext>
            </a:extLst>
          </p:cNvPr>
          <p:cNvGrpSpPr/>
          <p:nvPr/>
        </p:nvGrpSpPr>
        <p:grpSpPr>
          <a:xfrm>
            <a:off x="760711" y="95869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77527C-1354-B34E-9A27-5261A9BC6210}"/>
              </a:ext>
            </a:extLst>
          </p:cNvPr>
          <p:cNvSpPr txBox="1"/>
          <p:nvPr/>
        </p:nvSpPr>
        <p:spPr>
          <a:xfrm>
            <a:off x="1608408" y="1225042"/>
            <a:ext cx="856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Số chim cành trên hơn số chim cành dưới mấy con? </a:t>
            </a:r>
            <a:endParaRPr lang="x-none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A530D9B-A156-9948-8C04-AD1CCFB260A6}"/>
              </a:ext>
            </a:extLst>
          </p:cNvPr>
          <p:cNvGrpSpPr/>
          <p:nvPr/>
        </p:nvGrpSpPr>
        <p:grpSpPr>
          <a:xfrm>
            <a:off x="699616" y="1953705"/>
            <a:ext cx="7553326" cy="3225691"/>
            <a:chOff x="779632" y="2533675"/>
            <a:chExt cx="7553326" cy="322569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64D8DD8-0C46-E645-9683-36DFE28D3DCC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(con)</a:t>
              </a:r>
            </a:p>
            <a:p>
              <a:pPr algn="ctr"/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con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xmlns="" id="{24CDCEAD-47B3-8A4D-99A1-78D6EB80C0DE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xmlns="" id="{82DAD91C-4B37-7D47-B1B4-D64248BB8AB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xmlns="" id="{7B4006FF-2A8E-1041-A6E5-353273148F0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xmlns="" id="{C108AAA6-E51C-7F4C-BD27-B4589DE69D89}"/>
                </a:ext>
              </a:extLst>
            </p:cNvPr>
            <p:cNvSpPr/>
            <p:nvPr/>
          </p:nvSpPr>
          <p:spPr>
            <a:xfrm>
              <a:off x="4216579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xmlns="" id="{AAF1C001-F260-494B-B83B-A6A6B0D038F7}"/>
              </a:ext>
            </a:extLst>
          </p:cNvPr>
          <p:cNvSpPr/>
          <p:nvPr/>
        </p:nvSpPr>
        <p:spPr>
          <a:xfrm>
            <a:off x="2190537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xmlns="" id="{989C3567-1DA4-F84E-BCE4-7CF2F1C07CF0}"/>
              </a:ext>
            </a:extLst>
          </p:cNvPr>
          <p:cNvSpPr/>
          <p:nvPr/>
        </p:nvSpPr>
        <p:spPr>
          <a:xfrm>
            <a:off x="3510963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xmlns="" id="{931A7437-1D39-5D47-A7C5-CC9F9EB177F4}"/>
              </a:ext>
            </a:extLst>
          </p:cNvPr>
          <p:cNvSpPr/>
          <p:nvPr/>
        </p:nvSpPr>
        <p:spPr>
          <a:xfrm>
            <a:off x="4847504" y="346455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xmlns="" id="{C84D1B35-3BB6-7344-8923-34FD06804234}"/>
              </a:ext>
            </a:extLst>
          </p:cNvPr>
          <p:cNvSpPr/>
          <p:nvPr/>
        </p:nvSpPr>
        <p:spPr>
          <a:xfrm>
            <a:off x="4141750" y="45026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xmlns="" id="{6594F291-845F-49A9-BDED-58A9FD513362}"/>
              </a:ext>
            </a:extLst>
          </p:cNvPr>
          <p:cNvSpPr/>
          <p:nvPr/>
        </p:nvSpPr>
        <p:spPr>
          <a:xfrm>
            <a:off x="834888" y="410818"/>
            <a:ext cx="9912626" cy="1378225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Muốn</a:t>
            </a:r>
            <a:r>
              <a:rPr lang="en-US" sz="3200" b="1" dirty="0">
                <a:solidFill>
                  <a:schemeClr val="tx1"/>
                </a:solidFill>
              </a:rPr>
              <a:t> so </a:t>
            </a:r>
            <a:r>
              <a:rPr lang="en-US" sz="3200" b="1" dirty="0" err="1">
                <a:solidFill>
                  <a:schemeClr val="tx1"/>
                </a:solidFill>
              </a:rPr>
              <a:t>sánh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số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lớn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hơn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số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bé</a:t>
            </a:r>
            <a:r>
              <a:rPr lang="en-US" sz="3200" b="1" dirty="0">
                <a:solidFill>
                  <a:schemeClr val="tx1"/>
                </a:solidFill>
              </a:rPr>
              <a:t> bao </a:t>
            </a:r>
            <a:r>
              <a:rPr lang="en-US" sz="3200" b="1" dirty="0" err="1">
                <a:solidFill>
                  <a:schemeClr val="tx1"/>
                </a:solidFill>
              </a:rPr>
              <a:t>nhiêu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đơn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vị</a:t>
            </a:r>
            <a:r>
              <a:rPr lang="en-US" sz="3200" b="1" dirty="0">
                <a:solidFill>
                  <a:schemeClr val="tx1"/>
                </a:solidFill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</a:rPr>
              <a:t>làm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như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thế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nào</a:t>
            </a:r>
            <a:r>
              <a:rPr lang="en-US" sz="3200" b="1" dirty="0">
                <a:solidFill>
                  <a:schemeClr val="tx1"/>
                </a:solidFill>
              </a:rPr>
              <a:t>?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xmlns="" id="{002C60FF-F7D3-48A4-8CE0-580DE88EC1BF}"/>
              </a:ext>
            </a:extLst>
          </p:cNvPr>
          <p:cNvSpPr/>
          <p:nvPr/>
        </p:nvSpPr>
        <p:spPr>
          <a:xfrm>
            <a:off x="1884219" y="2438399"/>
            <a:ext cx="7813964" cy="275705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Muốn</a:t>
            </a:r>
            <a:r>
              <a:rPr lang="en-US" sz="3200" dirty="0">
                <a:solidFill>
                  <a:schemeClr val="tx1"/>
                </a:solidFill>
              </a:rPr>
              <a:t> so </a:t>
            </a:r>
            <a:r>
              <a:rPr lang="en-US" sz="3200" dirty="0" err="1">
                <a:solidFill>
                  <a:schemeClr val="tx1"/>
                </a:solidFill>
              </a:rPr>
              <a:t>sánh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lớn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bé</a:t>
            </a:r>
            <a:r>
              <a:rPr lang="en-US" sz="3200" dirty="0">
                <a:solidFill>
                  <a:schemeClr val="tx1"/>
                </a:solidFill>
              </a:rPr>
              <a:t> bao </a:t>
            </a:r>
            <a:r>
              <a:rPr lang="en-US" sz="3200" dirty="0" err="1">
                <a:solidFill>
                  <a:schemeClr val="tx1"/>
                </a:solidFill>
              </a:rPr>
              <a:t>nhiêu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vị</a:t>
            </a:r>
            <a:r>
              <a:rPr lang="en-US" sz="3200" dirty="0">
                <a:solidFill>
                  <a:schemeClr val="tx1"/>
                </a:solidFill>
              </a:rPr>
              <a:t> ta </a:t>
            </a:r>
            <a:r>
              <a:rPr lang="en-US" sz="3200" dirty="0" err="1">
                <a:solidFill>
                  <a:schemeClr val="tx1"/>
                </a:solidFill>
              </a:rPr>
              <a:t>lấy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lớn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trừ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bé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936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3BB26BA-8639-C648-B4B7-72D44B69FE5E}"/>
              </a:ext>
            </a:extLst>
          </p:cNvPr>
          <p:cNvGrpSpPr/>
          <p:nvPr/>
        </p:nvGrpSpPr>
        <p:grpSpPr>
          <a:xfrm>
            <a:off x="1123726" y="16014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18EF11-E00A-A54A-8E9E-1BC0A581AC63}"/>
              </a:ext>
            </a:extLst>
          </p:cNvPr>
          <p:cNvSpPr txBox="1"/>
          <p:nvPr/>
        </p:nvSpPr>
        <p:spPr>
          <a:xfrm>
            <a:off x="1783921" y="228006"/>
            <a:ext cx="9284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Việt đã tô màu 6 bông hoa, còn 4 bông hoa chưa tô màu. Hỏi số bông hoa chưa tô màu kém số bông hoa đã tô màu mấy bông? </a:t>
            </a:r>
            <a:endParaRPr lang="x-none" sz="2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46133B0-63C9-F94F-A1CC-1B40808713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45" y="1217449"/>
            <a:ext cx="5250513" cy="245881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8E54F100-03C4-024F-8334-8D1BD33C324B}"/>
              </a:ext>
            </a:extLst>
          </p:cNvPr>
          <p:cNvGrpSpPr/>
          <p:nvPr/>
        </p:nvGrpSpPr>
        <p:grpSpPr>
          <a:xfrm>
            <a:off x="1729552" y="3454270"/>
            <a:ext cx="8748937" cy="2839826"/>
            <a:chOff x="752918" y="2763643"/>
            <a:chExt cx="8748937" cy="283982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9800A110-14E3-D444-89CA-60BCA1A978F6}"/>
                </a:ext>
              </a:extLst>
            </p:cNvPr>
            <p:cNvSpPr/>
            <p:nvPr/>
          </p:nvSpPr>
          <p:spPr>
            <a:xfrm>
              <a:off x="752918" y="2763643"/>
              <a:ext cx="8748937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chưa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xmlns="" id="{DC484BF8-735B-E640-AA14-2AF560B7E968}"/>
                </a:ext>
              </a:extLst>
            </p:cNvPr>
            <p:cNvSpPr/>
            <p:nvPr/>
          </p:nvSpPr>
          <p:spPr>
            <a:xfrm>
              <a:off x="253612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xmlns="" id="{E0CD4BA2-1AE4-7749-ABB0-41DAE274E4C8}"/>
                </a:ext>
              </a:extLst>
            </p:cNvPr>
            <p:cNvSpPr/>
            <p:nvPr/>
          </p:nvSpPr>
          <p:spPr>
            <a:xfrm>
              <a:off x="3784805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xmlns="" id="{64A9B394-577D-8940-959B-072BC12EF338}"/>
                </a:ext>
              </a:extLst>
            </p:cNvPr>
            <p:cNvSpPr/>
            <p:nvPr/>
          </p:nvSpPr>
          <p:spPr>
            <a:xfrm>
              <a:off x="518914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xmlns="" id="{4A01122A-C984-9A47-B32D-D7D6E2590F21}"/>
                </a:ext>
              </a:extLst>
            </p:cNvPr>
            <p:cNvSpPr/>
            <p:nvPr/>
          </p:nvSpPr>
          <p:spPr>
            <a:xfrm>
              <a:off x="4639565" y="492783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xmlns="" id="{C7E29D18-398F-B545-B3F4-A7E688409940}"/>
              </a:ext>
            </a:extLst>
          </p:cNvPr>
          <p:cNvSpPr/>
          <p:nvPr/>
        </p:nvSpPr>
        <p:spPr>
          <a:xfrm>
            <a:off x="3514242" y="473773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xmlns="" id="{F7E5C80A-59BF-F54B-BFE9-FF89486E64A6}"/>
              </a:ext>
            </a:extLst>
          </p:cNvPr>
          <p:cNvSpPr/>
          <p:nvPr/>
        </p:nvSpPr>
        <p:spPr>
          <a:xfrm>
            <a:off x="4759718" y="473611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xmlns="" id="{378D4888-EE1B-C548-B02D-9C08786E59CD}"/>
              </a:ext>
            </a:extLst>
          </p:cNvPr>
          <p:cNvSpPr/>
          <p:nvPr/>
        </p:nvSpPr>
        <p:spPr>
          <a:xfrm>
            <a:off x="6163534" y="47361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xmlns="" id="{5477D9B9-C3F2-BA49-A1AA-8617642F0FA0}"/>
              </a:ext>
            </a:extLst>
          </p:cNvPr>
          <p:cNvSpPr/>
          <p:nvPr/>
        </p:nvSpPr>
        <p:spPr>
          <a:xfrm>
            <a:off x="5616199" y="5610973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2" grpId="0" animBg="1"/>
      <p:bldP spid="74" grpId="0" animBg="1"/>
      <p:bldP spid="76" grpId="0" animBg="1"/>
      <p:bldP spid="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7C580807-7EAD-4F8D-9F74-357FB94EB447}"/>
              </a:ext>
            </a:extLst>
          </p:cNvPr>
          <p:cNvSpPr/>
          <p:nvPr/>
        </p:nvSpPr>
        <p:spPr>
          <a:xfrm>
            <a:off x="2770909" y="193963"/>
            <a:ext cx="7426036" cy="3338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Muốn</a:t>
            </a:r>
            <a:r>
              <a:rPr lang="en-US" sz="3200" dirty="0"/>
              <a:t> so </a:t>
            </a:r>
            <a:r>
              <a:rPr lang="en-US" sz="3200" dirty="0" err="1"/>
              <a:t>sánh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 </a:t>
            </a:r>
            <a:r>
              <a:rPr lang="en-US" sz="3200" dirty="0" err="1"/>
              <a:t>bé</a:t>
            </a:r>
            <a:r>
              <a:rPr lang="en-US" sz="3200" dirty="0"/>
              <a:t> </a:t>
            </a:r>
            <a:r>
              <a:rPr lang="en-US" sz="3200" dirty="0" err="1"/>
              <a:t>kém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lớn</a:t>
            </a:r>
            <a:r>
              <a:rPr lang="en-US" sz="3200" dirty="0"/>
              <a:t> bao </a:t>
            </a:r>
            <a:r>
              <a:rPr lang="en-US" sz="3200" dirty="0" err="1"/>
              <a:t>nhiêu</a:t>
            </a:r>
            <a:r>
              <a:rPr lang="en-US" sz="3200" dirty="0"/>
              <a:t> </a:t>
            </a:r>
            <a:r>
              <a:rPr lang="en-US" sz="3200" dirty="0" err="1"/>
              <a:t>đơn</a:t>
            </a:r>
            <a:r>
              <a:rPr lang="en-US" sz="3200" dirty="0"/>
              <a:t> </a:t>
            </a:r>
            <a:r>
              <a:rPr lang="en-US" sz="3200" dirty="0" err="1"/>
              <a:t>vị</a:t>
            </a:r>
            <a:r>
              <a:rPr lang="en-US" sz="3200" dirty="0"/>
              <a:t> con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xmlns="" id="{4FBD0953-64A2-4987-A00C-9F406E859F1A}"/>
              </a:ext>
            </a:extLst>
          </p:cNvPr>
          <p:cNvSpPr/>
          <p:nvPr/>
        </p:nvSpPr>
        <p:spPr>
          <a:xfrm>
            <a:off x="5805050" y="3525984"/>
            <a:ext cx="1122218" cy="86590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xmlns="" id="{7F75E9FE-F075-4D50-9718-A7B253D14631}"/>
              </a:ext>
            </a:extLst>
          </p:cNvPr>
          <p:cNvSpPr/>
          <p:nvPr/>
        </p:nvSpPr>
        <p:spPr>
          <a:xfrm>
            <a:off x="1440872" y="4433453"/>
            <a:ext cx="9476509" cy="1884218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Muốn</a:t>
            </a:r>
            <a:r>
              <a:rPr lang="en-US" sz="3600" dirty="0"/>
              <a:t> so </a:t>
            </a:r>
            <a:r>
              <a:rPr lang="en-US" sz="3600" dirty="0" err="1"/>
              <a:t>sánh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kém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lớn</a:t>
            </a:r>
            <a:r>
              <a:rPr lang="en-US" sz="3600" dirty="0"/>
              <a:t> bao </a:t>
            </a:r>
            <a:r>
              <a:rPr lang="en-US" sz="3600" dirty="0" err="1"/>
              <a:t>nhiêu</a:t>
            </a:r>
            <a:r>
              <a:rPr lang="en-US" sz="3600" dirty="0"/>
              <a:t>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 , ta </a:t>
            </a:r>
            <a:r>
              <a:rPr lang="en-US" sz="3600" dirty="0" err="1"/>
              <a:t>cũng</a:t>
            </a:r>
            <a:r>
              <a:rPr lang="en-US" sz="3600" dirty="0"/>
              <a:t> </a:t>
            </a:r>
            <a:r>
              <a:rPr lang="en-US" sz="3600" dirty="0" err="1"/>
              <a:t>lấy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lớn</a:t>
            </a:r>
            <a:r>
              <a:rPr lang="en-US" sz="3600" dirty="0"/>
              <a:t> </a:t>
            </a:r>
            <a:r>
              <a:rPr lang="en-US" sz="3600" dirty="0" err="1"/>
              <a:t>trừ</a:t>
            </a:r>
            <a:r>
              <a:rPr lang="en-US" sz="3600" dirty="0"/>
              <a:t> </a:t>
            </a:r>
            <a:r>
              <a:rPr lang="en-US" sz="3600" dirty="0" err="1"/>
              <a:t>đi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bé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734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804FA0E-C181-A541-8242-ECAB4A54E1C6}"/>
              </a:ext>
            </a:extLst>
          </p:cNvPr>
          <p:cNvGrpSpPr/>
          <p:nvPr/>
        </p:nvGrpSpPr>
        <p:grpSpPr>
          <a:xfrm>
            <a:off x="1123726" y="472689"/>
            <a:ext cx="605826" cy="830997"/>
            <a:chOff x="3174278" y="237323"/>
            <a:chExt cx="605826" cy="83099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D4764478-1E9A-154B-977F-AE4AFB9009E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29B74FEC-04C0-A143-8B11-EDFE48E7DFA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D1FCBA3-A0DF-EC47-A749-5FDFC35844D3}"/>
              </a:ext>
            </a:extLst>
          </p:cNvPr>
          <p:cNvSpPr txBox="1"/>
          <p:nvPr/>
        </p:nvSpPr>
        <p:spPr>
          <a:xfrm>
            <a:off x="1917815" y="713605"/>
            <a:ext cx="909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Mai 7 tuổi, bố 38 tuổi. Hỏi bố hơn Mai bao nhiêu tuổi?</a:t>
            </a:r>
            <a:endParaRPr lang="x-none" sz="2800" dirty="0"/>
          </a:p>
        </p:txBody>
      </p:sp>
      <p:pic>
        <p:nvPicPr>
          <p:cNvPr id="1026" name="Picture 2" descr="Dad admire his daughter character cartoon Vector Image">
            <a:extLst>
              <a:ext uri="{FF2B5EF4-FFF2-40B4-BE49-F238E27FC236}">
                <a16:creationId xmlns:a16="http://schemas.microsoft.com/office/drawing/2014/main" xmlns="" id="{6E0B2C91-CB15-E740-8FB1-CAD9A3BA6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9"/>
          <a:stretch/>
        </p:blipFill>
        <p:spPr bwMode="auto">
          <a:xfrm>
            <a:off x="620484" y="1672018"/>
            <a:ext cx="4503057" cy="443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88C242A-24CC-D74A-9B77-34B48232281A}"/>
              </a:ext>
            </a:extLst>
          </p:cNvPr>
          <p:cNvGrpSpPr/>
          <p:nvPr/>
        </p:nvGrpSpPr>
        <p:grpSpPr>
          <a:xfrm>
            <a:off x="4018190" y="1816154"/>
            <a:ext cx="7553326" cy="3225691"/>
            <a:chOff x="779632" y="2533675"/>
            <a:chExt cx="7553326" cy="322569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B266A986-9088-AE4C-97C8-9E32C2450D3E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480D6647-ECFE-0F4F-A006-CA07CFEE94CC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xmlns="" id="{36ADDBB2-77EA-C740-8A8D-409FE3BBA89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xmlns="" id="{3ABCBD2A-E02B-584B-BCF6-F2D0F9A72AD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xmlns="" id="{2FD16603-2867-C144-9B16-50B8101D9250}"/>
                </a:ext>
              </a:extLst>
            </p:cNvPr>
            <p:cNvSpPr/>
            <p:nvPr/>
          </p:nvSpPr>
          <p:spPr>
            <a:xfrm>
              <a:off x="4539962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D0E1916D-0AAA-A74D-B95B-9F8F3295F490}"/>
              </a:ext>
            </a:extLst>
          </p:cNvPr>
          <p:cNvSpPr/>
          <p:nvPr/>
        </p:nvSpPr>
        <p:spPr>
          <a:xfrm>
            <a:off x="5362465" y="3289786"/>
            <a:ext cx="826078" cy="70646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4D10883D-C6B8-5A46-A2CF-829F7CC41DBB}"/>
              </a:ext>
            </a:extLst>
          </p:cNvPr>
          <p:cNvSpPr/>
          <p:nvPr/>
        </p:nvSpPr>
        <p:spPr>
          <a:xfrm>
            <a:off x="6829537" y="327521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E081FFF6-262D-2A4D-8E26-4B6C131BED34}"/>
              </a:ext>
            </a:extLst>
          </p:cNvPr>
          <p:cNvSpPr/>
          <p:nvPr/>
        </p:nvSpPr>
        <p:spPr>
          <a:xfrm>
            <a:off x="8166078" y="3289787"/>
            <a:ext cx="855259" cy="7064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xmlns="" id="{A1EE30DF-7EF9-3F4D-BF17-794321B5FD6A}"/>
              </a:ext>
            </a:extLst>
          </p:cNvPr>
          <p:cNvSpPr/>
          <p:nvPr/>
        </p:nvSpPr>
        <p:spPr>
          <a:xfrm>
            <a:off x="7677645" y="4366204"/>
            <a:ext cx="829312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1B77DE-6660-4332-A5D4-A073E4338DB2}"/>
              </a:ext>
            </a:extLst>
          </p:cNvPr>
          <p:cNvSpPr txBox="1"/>
          <p:nvPr/>
        </p:nvSpPr>
        <p:spPr>
          <a:xfrm>
            <a:off x="471055" y="581891"/>
            <a:ext cx="11443854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</a:rPr>
              <a:t>Để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giải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bài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toán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có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lời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văn</a:t>
            </a:r>
            <a:r>
              <a:rPr lang="en-US" sz="3600" dirty="0">
                <a:solidFill>
                  <a:srgbClr val="002060"/>
                </a:solidFill>
              </a:rPr>
              <a:t> con </a:t>
            </a:r>
            <a:r>
              <a:rPr lang="en-US" sz="3600" dirty="0" err="1">
                <a:solidFill>
                  <a:srgbClr val="002060"/>
                </a:solidFill>
              </a:rPr>
              <a:t>cần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thực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hiện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theo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mấy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bước</a:t>
            </a:r>
            <a:r>
              <a:rPr lang="en-US" sz="3600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xmlns="" id="{7C85C574-FC70-4841-893D-D914AB080450}"/>
              </a:ext>
            </a:extLst>
          </p:cNvPr>
          <p:cNvSpPr/>
          <p:nvPr/>
        </p:nvSpPr>
        <p:spPr>
          <a:xfrm>
            <a:off x="1129145" y="1814946"/>
            <a:ext cx="9933709" cy="4461163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-Con </a:t>
            </a:r>
            <a:r>
              <a:rPr lang="en-US" sz="3200" dirty="0" err="1">
                <a:solidFill>
                  <a:schemeClr val="tx1"/>
                </a:solidFill>
              </a:rPr>
              <a:t>cần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thực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hiện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theo</a:t>
            </a:r>
            <a:r>
              <a:rPr lang="en-US" sz="3200" dirty="0">
                <a:solidFill>
                  <a:schemeClr val="tx1"/>
                </a:solidFill>
              </a:rPr>
              <a:t> 3 </a:t>
            </a:r>
            <a:r>
              <a:rPr lang="en-US" sz="3200" dirty="0" err="1">
                <a:solidFill>
                  <a:schemeClr val="tx1"/>
                </a:solidFill>
              </a:rPr>
              <a:t>bước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/>
              <a:t>.</a:t>
            </a:r>
          </a:p>
          <a:p>
            <a:r>
              <a:rPr lang="en-US" sz="3200" dirty="0"/>
              <a:t> </a:t>
            </a:r>
            <a:r>
              <a:rPr lang="en-US" sz="3200" dirty="0">
                <a:solidFill>
                  <a:srgbClr val="C00000"/>
                </a:solidFill>
              </a:rPr>
              <a:t>+ </a:t>
            </a:r>
            <a:r>
              <a:rPr lang="en-US" sz="3200" dirty="0" err="1">
                <a:solidFill>
                  <a:srgbClr val="C00000"/>
                </a:solidFill>
              </a:rPr>
              <a:t>Bước</a:t>
            </a:r>
            <a:r>
              <a:rPr lang="en-US" sz="3200" dirty="0">
                <a:solidFill>
                  <a:srgbClr val="C00000"/>
                </a:solidFill>
              </a:rPr>
              <a:t> 1: </a:t>
            </a:r>
            <a:r>
              <a:rPr lang="en-US" sz="3200" dirty="0" err="1">
                <a:solidFill>
                  <a:srgbClr val="C00000"/>
                </a:solidFill>
              </a:rPr>
              <a:t>Đọc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kĩ</a:t>
            </a:r>
            <a:r>
              <a:rPr lang="en-US" sz="3200" dirty="0">
                <a:solidFill>
                  <a:srgbClr val="C00000"/>
                </a:solidFill>
              </a:rPr>
              <a:t>, </a:t>
            </a:r>
            <a:r>
              <a:rPr lang="en-US" sz="3200" dirty="0" err="1">
                <a:solidFill>
                  <a:srgbClr val="C00000"/>
                </a:solidFill>
              </a:rPr>
              <a:t>phân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tích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đề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bài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                  ( </a:t>
            </a:r>
            <a:r>
              <a:rPr lang="en-US" sz="3200" dirty="0" err="1">
                <a:solidFill>
                  <a:srgbClr val="C00000"/>
                </a:solidFill>
              </a:rPr>
              <a:t>bài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toán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cho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biết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gì</a:t>
            </a:r>
            <a:r>
              <a:rPr lang="en-US" sz="3200" dirty="0">
                <a:solidFill>
                  <a:srgbClr val="C00000"/>
                </a:solidFill>
              </a:rPr>
              <a:t>? </a:t>
            </a:r>
            <a:r>
              <a:rPr lang="en-US" sz="3200" dirty="0" err="1">
                <a:solidFill>
                  <a:srgbClr val="C00000"/>
                </a:solidFill>
              </a:rPr>
              <a:t>Hỏi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gì</a:t>
            </a:r>
            <a:r>
              <a:rPr lang="en-US" sz="3200" dirty="0">
                <a:solidFill>
                  <a:srgbClr val="C00000"/>
                </a:solidFill>
              </a:rPr>
              <a:t> ?)</a:t>
            </a:r>
          </a:p>
          <a:p>
            <a:r>
              <a:rPr lang="en-US" sz="3200" dirty="0">
                <a:solidFill>
                  <a:srgbClr val="C00000"/>
                </a:solidFill>
              </a:rPr>
              <a:t>+</a:t>
            </a:r>
            <a:r>
              <a:rPr lang="en-US" sz="3200" dirty="0" err="1">
                <a:solidFill>
                  <a:srgbClr val="C00000"/>
                </a:solidFill>
              </a:rPr>
              <a:t>Bước</a:t>
            </a:r>
            <a:r>
              <a:rPr lang="en-US" sz="3200" dirty="0">
                <a:solidFill>
                  <a:srgbClr val="C00000"/>
                </a:solidFill>
              </a:rPr>
              <a:t> 2 : </a:t>
            </a:r>
            <a:r>
              <a:rPr lang="en-US" sz="3200" dirty="0" err="1" smtClean="0">
                <a:solidFill>
                  <a:srgbClr val="C00000"/>
                </a:solidFill>
              </a:rPr>
              <a:t>Tìm</a:t>
            </a:r>
            <a:r>
              <a:rPr lang="en-US" sz="3200" dirty="0" smtClean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viết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phép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tính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thích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hợp</a:t>
            </a:r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C00000"/>
                </a:solidFill>
              </a:rPr>
              <a:t>+</a:t>
            </a:r>
            <a:r>
              <a:rPr lang="en-US" sz="3200" dirty="0" err="1">
                <a:solidFill>
                  <a:srgbClr val="C00000"/>
                </a:solidFill>
              </a:rPr>
              <a:t>Bước</a:t>
            </a:r>
            <a:r>
              <a:rPr lang="en-US" sz="3200" dirty="0">
                <a:solidFill>
                  <a:srgbClr val="C00000"/>
                </a:solidFill>
              </a:rPr>
              <a:t> 3 : </a:t>
            </a:r>
            <a:r>
              <a:rPr lang="en-US" sz="3200" dirty="0" err="1">
                <a:solidFill>
                  <a:srgbClr val="C00000"/>
                </a:solidFill>
              </a:rPr>
              <a:t>Trình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bày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bài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giải</a:t>
            </a:r>
            <a:r>
              <a:rPr lang="en-US" sz="32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119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xmlns="" id="{3E428E3C-493B-4B56-8D55-1CF29C816D13}"/>
              </a:ext>
            </a:extLst>
          </p:cNvPr>
          <p:cNvSpPr/>
          <p:nvPr/>
        </p:nvSpPr>
        <p:spPr>
          <a:xfrm>
            <a:off x="595745" y="360218"/>
            <a:ext cx="11416146" cy="1607127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Khi </a:t>
            </a:r>
            <a:r>
              <a:rPr lang="en-US" sz="3600" b="1" dirty="0" err="1"/>
              <a:t>trình</a:t>
            </a:r>
            <a:r>
              <a:rPr lang="en-US" sz="3600" b="1" dirty="0"/>
              <a:t> </a:t>
            </a:r>
            <a:r>
              <a:rPr lang="en-US" sz="3600" b="1" dirty="0" err="1"/>
              <a:t>bày</a:t>
            </a:r>
            <a:r>
              <a:rPr lang="en-US" sz="3600" b="1" dirty="0"/>
              <a:t> </a:t>
            </a:r>
            <a:r>
              <a:rPr lang="en-US" sz="3600" b="1" dirty="0" err="1"/>
              <a:t>bài</a:t>
            </a:r>
            <a:r>
              <a:rPr lang="en-US" sz="3600" b="1" dirty="0"/>
              <a:t> </a:t>
            </a:r>
            <a:r>
              <a:rPr lang="en-US" sz="3600" b="1" dirty="0" err="1"/>
              <a:t>giải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bài</a:t>
            </a:r>
            <a:r>
              <a:rPr lang="en-US" sz="3600" b="1" dirty="0"/>
              <a:t> </a:t>
            </a:r>
            <a:r>
              <a:rPr lang="en-US" sz="3600" b="1" dirty="0" err="1"/>
              <a:t>toán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</a:t>
            </a:r>
            <a:r>
              <a:rPr lang="en-US" sz="3600" b="1" dirty="0" err="1"/>
              <a:t>lời</a:t>
            </a:r>
            <a:r>
              <a:rPr lang="en-US" sz="3600" b="1" dirty="0"/>
              <a:t> </a:t>
            </a:r>
            <a:r>
              <a:rPr lang="en-US" sz="3600" b="1" dirty="0" err="1"/>
              <a:t>văn</a:t>
            </a:r>
            <a:r>
              <a:rPr lang="en-US" sz="3600" b="1" dirty="0"/>
              <a:t> con </a:t>
            </a:r>
            <a:r>
              <a:rPr lang="en-US" sz="3600" b="1" dirty="0" err="1"/>
              <a:t>cần</a:t>
            </a:r>
            <a:r>
              <a:rPr lang="en-US" sz="3600" b="1" dirty="0"/>
              <a:t> </a:t>
            </a:r>
            <a:r>
              <a:rPr lang="en-US" sz="3600" b="1" dirty="0" err="1"/>
              <a:t>thực</a:t>
            </a:r>
            <a:r>
              <a:rPr lang="en-US" sz="3600" b="1" dirty="0"/>
              <a:t> </a:t>
            </a:r>
            <a:r>
              <a:rPr lang="en-US" sz="3600" b="1" dirty="0" err="1"/>
              <a:t>hiện</a:t>
            </a:r>
            <a:r>
              <a:rPr lang="en-US" sz="3600" b="1" dirty="0"/>
              <a:t> </a:t>
            </a:r>
            <a:r>
              <a:rPr lang="en-US" sz="3600" b="1" dirty="0" err="1"/>
              <a:t>theo</a:t>
            </a:r>
            <a:r>
              <a:rPr lang="en-US" sz="3600" b="1" dirty="0"/>
              <a:t> </a:t>
            </a:r>
            <a:r>
              <a:rPr lang="en-US" sz="3600" b="1" dirty="0" err="1"/>
              <a:t>mấy</a:t>
            </a:r>
            <a:r>
              <a:rPr lang="en-US" sz="3600" b="1" dirty="0"/>
              <a:t> </a:t>
            </a:r>
            <a:r>
              <a:rPr lang="en-US" sz="3600" b="1" dirty="0" err="1"/>
              <a:t>bước</a:t>
            </a:r>
            <a:r>
              <a:rPr lang="en-US" sz="3600" b="1" dirty="0"/>
              <a:t> 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CCC2A63-0BF7-4A4B-BDB8-404FEC7E299D}"/>
              </a:ext>
            </a:extLst>
          </p:cNvPr>
          <p:cNvSpPr/>
          <p:nvPr/>
        </p:nvSpPr>
        <p:spPr>
          <a:xfrm>
            <a:off x="3228110" y="1967346"/>
            <a:ext cx="5306291" cy="16071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3 </a:t>
            </a:r>
            <a:r>
              <a:rPr lang="en-US" sz="6000" dirty="0" err="1"/>
              <a:t>bước</a:t>
            </a:r>
            <a:endParaRPr lang="en-US" sz="6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E73F1FE2-1E99-4AF2-90D2-FE1C4FA0425F}"/>
              </a:ext>
            </a:extLst>
          </p:cNvPr>
          <p:cNvCxnSpPr>
            <a:cxnSpLocks/>
            <a:stCxn id="3" idx="4"/>
          </p:cNvCxnSpPr>
          <p:nvPr/>
        </p:nvCxnSpPr>
        <p:spPr>
          <a:xfrm flipH="1">
            <a:off x="2431480" y="3574473"/>
            <a:ext cx="3449776" cy="7342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F2DA4B14-BE99-4743-952D-7DD7597686C6}"/>
              </a:ext>
            </a:extLst>
          </p:cNvPr>
          <p:cNvCxnSpPr>
            <a:cxnSpLocks/>
            <a:stCxn id="3" idx="4"/>
          </p:cNvCxnSpPr>
          <p:nvPr/>
        </p:nvCxnSpPr>
        <p:spPr>
          <a:xfrm flipV="1">
            <a:off x="5881256" y="3532911"/>
            <a:ext cx="0" cy="41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9F1E6123-9C48-4F59-BFDE-45A1346A9E9D}"/>
              </a:ext>
            </a:extLst>
          </p:cNvPr>
          <p:cNvCxnSpPr>
            <a:stCxn id="3" idx="4"/>
          </p:cNvCxnSpPr>
          <p:nvPr/>
        </p:nvCxnSpPr>
        <p:spPr>
          <a:xfrm>
            <a:off x="5881256" y="3574473"/>
            <a:ext cx="0" cy="9698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5827BC14-5644-4B21-8786-566674179897}"/>
              </a:ext>
            </a:extLst>
          </p:cNvPr>
          <p:cNvCxnSpPr>
            <a:cxnSpLocks/>
          </p:cNvCxnSpPr>
          <p:nvPr/>
        </p:nvCxnSpPr>
        <p:spPr>
          <a:xfrm>
            <a:off x="5881255" y="3560618"/>
            <a:ext cx="3983181" cy="7481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C0D55E1-5785-4D20-A3F9-5546C24EF42F}"/>
              </a:ext>
            </a:extLst>
          </p:cNvPr>
          <p:cNvSpPr/>
          <p:nvPr/>
        </p:nvSpPr>
        <p:spPr>
          <a:xfrm>
            <a:off x="665023" y="4308764"/>
            <a:ext cx="3519055" cy="18565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00" b="1" dirty="0" err="1"/>
              <a:t>Bước</a:t>
            </a:r>
            <a:r>
              <a:rPr lang="en-US" sz="2900" b="1" dirty="0"/>
              <a:t> 1: </a:t>
            </a:r>
            <a:r>
              <a:rPr lang="en-US" sz="2900" b="1" dirty="0" err="1"/>
              <a:t>Viết</a:t>
            </a:r>
            <a:r>
              <a:rPr lang="en-US" sz="2900" b="1" dirty="0"/>
              <a:t> </a:t>
            </a:r>
            <a:r>
              <a:rPr lang="en-US" sz="2900" b="1" dirty="0" err="1"/>
              <a:t>câu</a:t>
            </a:r>
            <a:r>
              <a:rPr lang="en-US" sz="2900" b="1" dirty="0"/>
              <a:t> </a:t>
            </a:r>
            <a:r>
              <a:rPr lang="en-US" sz="2900" b="1" dirty="0" err="1"/>
              <a:t>lời</a:t>
            </a:r>
            <a:r>
              <a:rPr lang="en-US" sz="2900" b="1" dirty="0"/>
              <a:t> </a:t>
            </a:r>
            <a:r>
              <a:rPr lang="en-US" sz="2900" b="1" dirty="0" err="1"/>
              <a:t>giải</a:t>
            </a:r>
            <a:r>
              <a:rPr lang="en-US" sz="2900" b="1" dirty="0"/>
              <a:t>(</a:t>
            </a:r>
            <a:r>
              <a:rPr lang="en-US" sz="2900" b="1" dirty="0" err="1"/>
              <a:t>câu</a:t>
            </a:r>
            <a:r>
              <a:rPr lang="en-US" sz="2900" b="1" dirty="0"/>
              <a:t> </a:t>
            </a:r>
            <a:r>
              <a:rPr lang="en-US" sz="2900" b="1" dirty="0" err="1"/>
              <a:t>trả</a:t>
            </a:r>
            <a:r>
              <a:rPr lang="en-US" sz="2900" b="1" dirty="0"/>
              <a:t> </a:t>
            </a:r>
            <a:r>
              <a:rPr lang="en-US" sz="2900" b="1" dirty="0" err="1"/>
              <a:t>lời</a:t>
            </a:r>
            <a:r>
              <a:rPr lang="en-US" sz="2900" b="1" dirty="0"/>
              <a:t> )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E3528B8A-A6B4-425C-AB7C-9941E2B58897}"/>
              </a:ext>
            </a:extLst>
          </p:cNvPr>
          <p:cNvSpPr/>
          <p:nvPr/>
        </p:nvSpPr>
        <p:spPr>
          <a:xfrm>
            <a:off x="4475021" y="4558148"/>
            <a:ext cx="3283523" cy="15240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00" b="1" dirty="0" err="1"/>
              <a:t>Bước</a:t>
            </a:r>
            <a:r>
              <a:rPr lang="en-US" sz="2900" b="1" dirty="0"/>
              <a:t> 2: </a:t>
            </a:r>
            <a:r>
              <a:rPr lang="en-US" sz="2900" b="1" dirty="0" err="1"/>
              <a:t>Viết</a:t>
            </a:r>
            <a:r>
              <a:rPr lang="en-US" sz="2900" b="1" dirty="0"/>
              <a:t> </a:t>
            </a:r>
            <a:r>
              <a:rPr lang="en-US" sz="2900" b="1" dirty="0" err="1"/>
              <a:t>phép</a:t>
            </a:r>
            <a:r>
              <a:rPr lang="en-US" sz="2900" b="1" dirty="0"/>
              <a:t> </a:t>
            </a:r>
            <a:r>
              <a:rPr lang="en-US" sz="2900" b="1" dirty="0" err="1"/>
              <a:t>tính</a:t>
            </a:r>
            <a:endParaRPr lang="en-US" sz="29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FAB1550-F66E-448D-B6D7-5BD77AF14D8F}"/>
              </a:ext>
            </a:extLst>
          </p:cNvPr>
          <p:cNvSpPr/>
          <p:nvPr/>
        </p:nvSpPr>
        <p:spPr>
          <a:xfrm>
            <a:off x="8672944" y="4336472"/>
            <a:ext cx="2812473" cy="1745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00" b="1" dirty="0" err="1"/>
              <a:t>Bước</a:t>
            </a:r>
            <a:r>
              <a:rPr lang="en-US" sz="2900" b="1" dirty="0"/>
              <a:t> 3: </a:t>
            </a:r>
            <a:r>
              <a:rPr lang="en-US" sz="2900" b="1" dirty="0" err="1"/>
              <a:t>Viết</a:t>
            </a:r>
            <a:r>
              <a:rPr lang="en-US" sz="2900" b="1" dirty="0"/>
              <a:t> </a:t>
            </a:r>
          </a:p>
          <a:p>
            <a:pPr algn="ctr"/>
            <a:r>
              <a:rPr lang="en-US" sz="2900" b="1" dirty="0" err="1"/>
              <a:t>đáp</a:t>
            </a:r>
            <a:r>
              <a:rPr lang="en-US" sz="2900" b="1" dirty="0"/>
              <a:t> </a:t>
            </a:r>
            <a:r>
              <a:rPr lang="en-US" sz="2900" b="1" dirty="0" err="1"/>
              <a:t>số</a:t>
            </a:r>
            <a:r>
              <a:rPr lang="en-US" sz="2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37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 animBg="1"/>
      <p:bldP spid="27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01E385-E72B-F54E-B1D4-7B457B3BEBB9}"/>
              </a:ext>
            </a:extLst>
          </p:cNvPr>
          <p:cNvSpPr txBox="1"/>
          <p:nvPr/>
        </p:nvSpPr>
        <p:spPr>
          <a:xfrm>
            <a:off x="1547955" y="547335"/>
            <a:ext cx="10224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Một trường học có 5 thùng đựng rác tái chế và 10 thùng đựng rác khác. Hỏi số thùng đựng rác khác hơn số thùng đựng rác tái chế mấy thùng?</a:t>
            </a:r>
            <a:endParaRPr lang="x-none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C5EE149-64CE-6C4A-BFCE-ADD58ABB366C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3AC6FC25-16B4-E741-B3E7-2901939C2A4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C6F2FF0-2080-7342-8254-D46FE617C10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C1AFDF2-B98E-8740-85C5-561B6E9FA9A1}"/>
              </a:ext>
            </a:extLst>
          </p:cNvPr>
          <p:cNvGrpSpPr/>
          <p:nvPr/>
        </p:nvGrpSpPr>
        <p:grpSpPr>
          <a:xfrm>
            <a:off x="873097" y="2223261"/>
            <a:ext cx="10799397" cy="3170099"/>
            <a:chOff x="752918" y="2763643"/>
            <a:chExt cx="10799397" cy="31700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786D800-206B-624B-ACDC-C649479B64AF}"/>
                </a:ext>
              </a:extLst>
            </p:cNvPr>
            <p:cNvSpPr/>
            <p:nvPr/>
          </p:nvSpPr>
          <p:spPr>
            <a:xfrm>
              <a:off x="752918" y="2763643"/>
              <a:ext cx="10799397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Số thùng đựng rác khác hơn số thùng đựng rác tái chế </a:t>
              </a:r>
              <a:r>
                <a:rPr lang="en-US" sz="2800" dirty="0" err="1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	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CEEC8659-8E31-9341-ADDC-B7BB68B56226}"/>
                </a:ext>
              </a:extLst>
            </p:cNvPr>
            <p:cNvSpPr/>
            <p:nvPr/>
          </p:nvSpPr>
          <p:spPr>
            <a:xfrm>
              <a:off x="2698297" y="424619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xmlns="" id="{E36AB660-1815-2A48-AC85-A9042D3FF46F}"/>
                </a:ext>
              </a:extLst>
            </p:cNvPr>
            <p:cNvSpPr/>
            <p:nvPr/>
          </p:nvSpPr>
          <p:spPr>
            <a:xfrm>
              <a:off x="4570217" y="424619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BDC77CD0-3042-384A-B77B-7C7AA4C81446}"/>
                </a:ext>
              </a:extLst>
            </p:cNvPr>
            <p:cNvSpPr/>
            <p:nvPr/>
          </p:nvSpPr>
          <p:spPr>
            <a:xfrm>
              <a:off x="6515596" y="424618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97055D34-79E6-7E42-893D-1715BD3C0C2E}"/>
                </a:ext>
              </a:extLst>
            </p:cNvPr>
            <p:cNvSpPr/>
            <p:nvPr/>
          </p:nvSpPr>
          <p:spPr>
            <a:xfrm>
              <a:off x="5989268" y="5228996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EAFA273A-212C-C14B-B456-E0D18E398786}"/>
              </a:ext>
            </a:extLst>
          </p:cNvPr>
          <p:cNvSpPr/>
          <p:nvPr/>
        </p:nvSpPr>
        <p:spPr>
          <a:xfrm>
            <a:off x="2629645" y="3694158"/>
            <a:ext cx="855477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802A0F97-D02E-2F4B-9BD5-9185DE6432AD}"/>
              </a:ext>
            </a:extLst>
          </p:cNvPr>
          <p:cNvSpPr/>
          <p:nvPr/>
        </p:nvSpPr>
        <p:spPr>
          <a:xfrm>
            <a:off x="4673894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609E6EFE-B399-8541-8080-33F4B2BDBA2C}"/>
              </a:ext>
            </a:extLst>
          </p:cNvPr>
          <p:cNvSpPr/>
          <p:nvPr/>
        </p:nvSpPr>
        <p:spPr>
          <a:xfrm>
            <a:off x="6622327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71DAD17B-CEC8-5B4E-9F7A-B07BB7F4ED9F}"/>
              </a:ext>
            </a:extLst>
          </p:cNvPr>
          <p:cNvSpPr/>
          <p:nvPr/>
        </p:nvSpPr>
        <p:spPr>
          <a:xfrm>
            <a:off x="6095999" y="4676965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732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0" t="513" r="15632" b="-513"/>
          <a:stretch/>
        </p:blipFill>
        <p:spPr>
          <a:xfrm>
            <a:off x="3518916" y="1085850"/>
            <a:ext cx="4753356" cy="4753356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3499104" y="1072896"/>
            <a:ext cx="2389632" cy="23896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Heart 5"/>
          <p:cNvSpPr/>
          <p:nvPr/>
        </p:nvSpPr>
        <p:spPr>
          <a:xfrm>
            <a:off x="3608832" y="117043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5888736" y="1072896"/>
            <a:ext cx="2389632" cy="23896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Heart 7"/>
          <p:cNvSpPr/>
          <p:nvPr/>
        </p:nvSpPr>
        <p:spPr>
          <a:xfrm>
            <a:off x="7376160" y="117043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3499104" y="3444240"/>
            <a:ext cx="2389632" cy="2389632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Heart 9"/>
          <p:cNvSpPr/>
          <p:nvPr/>
        </p:nvSpPr>
        <p:spPr>
          <a:xfrm>
            <a:off x="3621024" y="49438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882640" y="3444240"/>
            <a:ext cx="2389632" cy="238963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Heart 11"/>
          <p:cNvSpPr/>
          <p:nvPr/>
        </p:nvSpPr>
        <p:spPr>
          <a:xfrm>
            <a:off x="7357872" y="49438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19472" y="2523744"/>
            <a:ext cx="1938528" cy="1938528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art 13"/>
          <p:cNvSpPr/>
          <p:nvPr/>
        </p:nvSpPr>
        <p:spPr>
          <a:xfrm>
            <a:off x="5007864" y="258775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1767840" y="5943600"/>
            <a:ext cx="8619744" cy="86563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08326" y="130516"/>
            <a:ext cx="4284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/>
              </a:rPr>
              <a:t>Ô CỬA BÍ MẬT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6E09AF-8E08-40D2-A18F-E6EBF6F19DB5}"/>
              </a:ext>
            </a:extLst>
          </p:cNvPr>
          <p:cNvSpPr txBox="1"/>
          <p:nvPr/>
        </p:nvSpPr>
        <p:spPr>
          <a:xfrm>
            <a:off x="1934819" y="6026028"/>
            <a:ext cx="769951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378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7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xmlns="" id="{B9B499E9-39DC-4978-811A-BCE3E934294D}"/>
              </a:ext>
            </a:extLst>
          </p:cNvPr>
          <p:cNvSpPr/>
          <p:nvPr/>
        </p:nvSpPr>
        <p:spPr>
          <a:xfrm>
            <a:off x="914399" y="581891"/>
            <a:ext cx="10806545" cy="1911927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Để</a:t>
            </a:r>
            <a:r>
              <a:rPr lang="en-US" sz="4400" dirty="0"/>
              <a:t> </a:t>
            </a:r>
            <a:r>
              <a:rPr lang="en-US" sz="4400" dirty="0" err="1"/>
              <a:t>trình</a:t>
            </a:r>
            <a:r>
              <a:rPr lang="en-US" sz="4400" dirty="0"/>
              <a:t> </a:t>
            </a:r>
            <a:r>
              <a:rPr lang="en-US" sz="4400" dirty="0" err="1"/>
              <a:t>bày</a:t>
            </a:r>
            <a:r>
              <a:rPr lang="en-US" sz="4400" dirty="0"/>
              <a:t> </a:t>
            </a:r>
            <a:r>
              <a:rPr lang="en-US" sz="4400" dirty="0" err="1"/>
              <a:t>được</a:t>
            </a:r>
            <a:r>
              <a:rPr lang="en-US" sz="4400" dirty="0"/>
              <a:t> </a:t>
            </a:r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toán</a:t>
            </a:r>
            <a:r>
              <a:rPr lang="en-US" sz="4400" dirty="0"/>
              <a:t> </a:t>
            </a:r>
            <a:r>
              <a:rPr lang="en-US" sz="4400" dirty="0" err="1"/>
              <a:t>giải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lời</a:t>
            </a:r>
            <a:r>
              <a:rPr lang="en-US" sz="4400" dirty="0"/>
              <a:t> </a:t>
            </a:r>
            <a:r>
              <a:rPr lang="en-US" sz="4400" dirty="0" err="1"/>
              <a:t>văn</a:t>
            </a:r>
            <a:r>
              <a:rPr lang="en-US" sz="4400" dirty="0"/>
              <a:t> con </a:t>
            </a:r>
            <a:r>
              <a:rPr lang="en-US" sz="4400" dirty="0" err="1"/>
              <a:t>cần</a:t>
            </a:r>
            <a:r>
              <a:rPr lang="en-US" sz="4400" dirty="0"/>
              <a:t> </a:t>
            </a:r>
            <a:r>
              <a:rPr lang="en-US" sz="4400" dirty="0" err="1"/>
              <a:t>lưu</a:t>
            </a:r>
            <a:r>
              <a:rPr lang="en-US" sz="4400" dirty="0"/>
              <a:t> ý </a:t>
            </a:r>
            <a:r>
              <a:rPr lang="en-US" sz="4400" dirty="0" err="1"/>
              <a:t>điều</a:t>
            </a:r>
            <a:r>
              <a:rPr lang="en-US" sz="4400" dirty="0"/>
              <a:t> </a:t>
            </a:r>
            <a:r>
              <a:rPr lang="en-US" sz="4400" dirty="0" err="1"/>
              <a:t>gì</a:t>
            </a:r>
            <a:r>
              <a:rPr lang="en-US" sz="4400" dirty="0"/>
              <a:t>?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37ED047B-DA7C-4097-9249-EA2719328416}"/>
              </a:ext>
            </a:extLst>
          </p:cNvPr>
          <p:cNvSpPr/>
          <p:nvPr/>
        </p:nvSpPr>
        <p:spPr>
          <a:xfrm>
            <a:off x="498764" y="2729345"/>
            <a:ext cx="11028218" cy="3782292"/>
          </a:xfrm>
          <a:prstGeom prst="cloudCallout">
            <a:avLst>
              <a:gd name="adj1" fmla="val 2099"/>
              <a:gd name="adj2" fmla="val -36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Con </a:t>
            </a:r>
            <a:r>
              <a:rPr lang="en-US" sz="3200" dirty="0" err="1">
                <a:solidFill>
                  <a:schemeClr val="bg1"/>
                </a:solidFill>
              </a:rPr>
              <a:t>cần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lưu</a:t>
            </a:r>
            <a:r>
              <a:rPr lang="en-US" sz="3200" dirty="0">
                <a:solidFill>
                  <a:schemeClr val="bg1"/>
                </a:solidFill>
              </a:rPr>
              <a:t> ý  </a:t>
            </a:r>
            <a:r>
              <a:rPr lang="en-US" sz="3200" dirty="0" err="1">
                <a:solidFill>
                  <a:schemeClr val="bg1"/>
                </a:solidFill>
              </a:rPr>
              <a:t>trình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bày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theo</a:t>
            </a:r>
            <a:r>
              <a:rPr lang="en-US" sz="3200" dirty="0">
                <a:solidFill>
                  <a:schemeClr val="bg1"/>
                </a:solidFill>
              </a:rPr>
              <a:t> 3 </a:t>
            </a:r>
            <a:r>
              <a:rPr lang="en-US" sz="3200" dirty="0" err="1">
                <a:solidFill>
                  <a:schemeClr val="bg1"/>
                </a:solidFill>
              </a:rPr>
              <a:t>bước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        </a:t>
            </a:r>
            <a:r>
              <a:rPr lang="en-US" sz="3200" dirty="0" err="1">
                <a:solidFill>
                  <a:schemeClr val="bg1"/>
                </a:solidFill>
              </a:rPr>
              <a:t>Bước</a:t>
            </a:r>
            <a:r>
              <a:rPr lang="en-US" sz="3200" dirty="0">
                <a:solidFill>
                  <a:schemeClr val="bg1"/>
                </a:solidFill>
              </a:rPr>
              <a:t> 1 : </a:t>
            </a:r>
            <a:r>
              <a:rPr lang="en-US" sz="3200" dirty="0" err="1">
                <a:solidFill>
                  <a:schemeClr val="bg1"/>
                </a:solidFill>
              </a:rPr>
              <a:t>Viết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câu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giải</a:t>
            </a:r>
            <a:r>
              <a:rPr lang="en-US" sz="3200" dirty="0">
                <a:solidFill>
                  <a:schemeClr val="bg1"/>
                </a:solidFill>
              </a:rPr>
              <a:t> 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        </a:t>
            </a:r>
            <a:r>
              <a:rPr lang="en-US" sz="3200" dirty="0" err="1">
                <a:solidFill>
                  <a:schemeClr val="bg1"/>
                </a:solidFill>
              </a:rPr>
              <a:t>Bước</a:t>
            </a:r>
            <a:r>
              <a:rPr lang="en-US" sz="3200" dirty="0">
                <a:solidFill>
                  <a:schemeClr val="bg1"/>
                </a:solidFill>
              </a:rPr>
              <a:t> 2: </a:t>
            </a:r>
            <a:r>
              <a:rPr lang="en-US" sz="3200" dirty="0" err="1">
                <a:solidFill>
                  <a:schemeClr val="bg1"/>
                </a:solidFill>
              </a:rPr>
              <a:t>Viết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phép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tính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             </a:t>
            </a:r>
            <a:r>
              <a:rPr lang="en-US" sz="3200" dirty="0" err="1">
                <a:solidFill>
                  <a:schemeClr val="bg1"/>
                </a:solidFill>
              </a:rPr>
              <a:t>Bước</a:t>
            </a:r>
            <a:r>
              <a:rPr lang="en-US" sz="3200" dirty="0">
                <a:solidFill>
                  <a:schemeClr val="bg1"/>
                </a:solidFill>
              </a:rPr>
              <a:t> 3 : </a:t>
            </a:r>
            <a:r>
              <a:rPr lang="en-US" sz="3200" dirty="0" err="1">
                <a:solidFill>
                  <a:schemeClr val="bg1"/>
                </a:solidFill>
              </a:rPr>
              <a:t>Viết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đáp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số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903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37C25B1-07FB-4115-A036-CCA226447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63" y="252845"/>
            <a:ext cx="11727873" cy="63523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AD9595F-F8FD-4ED5-83C5-301A69D003D3}"/>
              </a:ext>
            </a:extLst>
          </p:cNvPr>
          <p:cNvSpPr/>
          <p:nvPr/>
        </p:nvSpPr>
        <p:spPr>
          <a:xfrm>
            <a:off x="578308" y="2371597"/>
            <a:ext cx="108414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CHÚC CÁC CON CHĂM NGOAN,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ỌC GIỎI!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207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755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1920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1415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755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1920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697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755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79- 53 = 26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1920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53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26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99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755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Khi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0?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1920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275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D133315-A93C-4CCD-ADB3-CD79AB788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3" y="251791"/>
            <a:ext cx="11767931" cy="62815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972A2B-9469-4837-91E3-B6E4AAC24253}"/>
              </a:ext>
            </a:extLst>
          </p:cNvPr>
          <p:cNvSpPr txBox="1"/>
          <p:nvPr/>
        </p:nvSpPr>
        <p:spPr>
          <a:xfrm>
            <a:off x="1007162" y="689115"/>
            <a:ext cx="7845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15- 9-2022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294FD7-41DD-4912-B513-5AF63CD5FE5D}"/>
              </a:ext>
            </a:extLst>
          </p:cNvPr>
          <p:cNvSpPr txBox="1"/>
          <p:nvPr/>
        </p:nvSpPr>
        <p:spPr>
          <a:xfrm>
            <a:off x="3048003" y="1444489"/>
            <a:ext cx="3246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4C97D3-3096-4E0A-9813-715B2148DFE6}"/>
              </a:ext>
            </a:extLst>
          </p:cNvPr>
          <p:cNvSpPr txBox="1"/>
          <p:nvPr/>
        </p:nvSpPr>
        <p:spPr>
          <a:xfrm>
            <a:off x="1722784" y="2226365"/>
            <a:ext cx="617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Hơn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kém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nhau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bao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nhiêu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2401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>
            <a:extLst>
              <a:ext uri="{FF2B5EF4-FFF2-40B4-BE49-F238E27FC236}">
                <a16:creationId xmlns:a16="http://schemas.microsoft.com/office/drawing/2014/main" xmlns="" id="{62296172-3156-43C1-B5DF-F199822E3E82}"/>
              </a:ext>
            </a:extLst>
          </p:cNvPr>
          <p:cNvSpPr/>
          <p:nvPr/>
        </p:nvSpPr>
        <p:spPr>
          <a:xfrm>
            <a:off x="1789043" y="132522"/>
            <a:ext cx="8481392" cy="6374295"/>
          </a:xfrm>
          <a:prstGeom prst="flowChartDecis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1263FAB-65A3-4352-AA79-EA75D4F52714}"/>
              </a:ext>
            </a:extLst>
          </p:cNvPr>
          <p:cNvSpPr txBox="1"/>
          <p:nvPr/>
        </p:nvSpPr>
        <p:spPr>
          <a:xfrm>
            <a:off x="2226366" y="1510741"/>
            <a:ext cx="747422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</a:t>
            </a:r>
          </a:p>
          <a:p>
            <a:pPr algn="ctr"/>
            <a:r>
              <a:rPr lang="en-US" sz="1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</a:p>
        </p:txBody>
      </p:sp>
    </p:spTree>
    <p:extLst>
      <p:ext uri="{BB962C8B-B14F-4D97-AF65-F5344CB8AC3E}">
        <p14:creationId xmlns:p14="http://schemas.microsoft.com/office/powerpoint/2010/main" val="6843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60238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9A0C46-531C-4740-912B-395E0CBC1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1" b="98817" l="3406" r="95232">
                        <a14:foregroundMark x1="3542" y1="14201" x2="9673" y2="42012"/>
                        <a14:foregroundMark x1="8038" y1="83432" x2="10082" y2="84024"/>
                        <a14:foregroundMark x1="5313" y1="80473" x2="5313" y2="80473"/>
                        <a14:foregroundMark x1="5722" y1="80473" x2="6676" y2="81065"/>
                        <a14:foregroundMark x1="10763" y1="72781" x2="13488" y2="70414"/>
                        <a14:foregroundMark x1="18665" y1="86391" x2="23025" y2="73373"/>
                        <a14:foregroundMark x1="23161" y1="75148" x2="24659" y2="77515"/>
                        <a14:foregroundMark x1="29700" y1="98817" x2="34196" y2="73964"/>
                        <a14:foregroundMark x1="38147" y1="95266" x2="41417" y2="78698"/>
                        <a14:foregroundMark x1="41417" y1="78698" x2="42916" y2="73964"/>
                        <a14:foregroundMark x1="29973" y1="40237" x2="32834" y2="27811"/>
                        <a14:foregroundMark x1="18120" y1="37278" x2="26839" y2="23669"/>
                        <a14:foregroundMark x1="38828" y1="43195" x2="42234" y2="34320"/>
                        <a14:foregroundMark x1="50409" y1="38462" x2="49319" y2="42604"/>
                        <a14:foregroundMark x1="55177" y1="39053" x2="58719" y2="39645"/>
                        <a14:foregroundMark x1="68937" y1="37278" x2="67166" y2="38462"/>
                        <a14:foregroundMark x1="79428" y1="29586" x2="77929" y2="43195"/>
                        <a14:foregroundMark x1="81199" y1="40237" x2="85831" y2="40828"/>
                        <a14:foregroundMark x1="85831" y1="40828" x2="86376" y2="40237"/>
                        <a14:foregroundMark x1="95232" y1="40828" x2="94959" y2="46154"/>
                        <a14:foregroundMark x1="49455" y1="89941" x2="51090" y2="81065"/>
                        <a14:foregroundMark x1="58583" y1="78107" x2="58583" y2="92899"/>
                        <a14:foregroundMark x1="64714" y1="78698" x2="69891" y2="92308"/>
                        <a14:foregroundMark x1="17847" y1="50888" x2="17984" y2="48521"/>
                        <a14:foregroundMark x1="21935" y1="47929" x2="22752" y2="48521"/>
                        <a14:foregroundMark x1="29428" y1="47929" x2="31880" y2="48521"/>
                        <a14:foregroundMark x1="39237" y1="49704" x2="41144" y2="49704"/>
                        <a14:foregroundMark x1="49046" y1="46154" x2="49864" y2="46154"/>
                        <a14:foregroundMark x1="57902" y1="47337" x2="59401" y2="49704"/>
                        <a14:foregroundMark x1="68665" y1="44379" x2="67575" y2="47929"/>
                        <a14:foregroundMark x1="86376" y1="50296" x2="84605" y2="50296"/>
                        <a14:foregroundMark x1="34060" y1="72781" x2="29292" y2="72781"/>
                        <a14:foregroundMark x1="29292" y1="72781" x2="29019" y2="92899"/>
                        <a14:foregroundMark x1="29019" y1="92899" x2="33379" y2="81657"/>
                        <a14:foregroundMark x1="33379" y1="81657" x2="30245" y2="71006"/>
                        <a14:foregroundMark x1="44414" y1="74556" x2="39237" y2="73964"/>
                        <a14:foregroundMark x1="39237" y1="73964" x2="37330" y2="92308"/>
                        <a14:foregroundMark x1="37330" y1="92308" x2="42371" y2="97633"/>
                        <a14:foregroundMark x1="42371" y1="97633" x2="43869" y2="71006"/>
                        <a14:foregroundMark x1="43869" y1="71006" x2="42371" y2="63905"/>
                        <a14:foregroundMark x1="50136" y1="87574" x2="52452" y2="68639"/>
                        <a14:foregroundMark x1="52452" y1="68639" x2="52589" y2="68639"/>
                        <a14:foregroundMark x1="52316" y1="71598" x2="53542" y2="74556"/>
                        <a14:foregroundMark x1="9264" y1="79290" x2="11580" y2="71598"/>
                        <a14:foregroundMark x1="58174" y1="81657" x2="61444" y2="72781"/>
                        <a14:foregroundMark x1="61444" y1="72189" x2="59946" y2="71006"/>
                        <a14:foregroundMark x1="10899" y1="7101" x2="12807" y2="14201"/>
                        <a14:foregroundMark x1="12807" y1="14201" x2="9537" y2="9467"/>
                        <a14:foregroundMark x1="7902" y1="50888" x2="10354" y2="51479"/>
                        <a14:backgroundMark x1="73433" y1="53254" x2="83924" y2="58580"/>
                        <a14:backgroundMark x1="83924" y1="58580" x2="86104" y2="57396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" y="862966"/>
            <a:ext cx="10398826" cy="2394280"/>
          </a:xfrm>
          <a:prstGeom prst="rect">
            <a:avLst/>
          </a:prstGeom>
        </p:spPr>
      </p:pic>
      <p:sp>
        <p:nvSpPr>
          <p:cNvPr id="19" name="Right Brace 18">
            <a:extLst>
              <a:ext uri="{FF2B5EF4-FFF2-40B4-BE49-F238E27FC236}">
                <a16:creationId xmlns:a16="http://schemas.microsoft.com/office/drawing/2014/main" xmlns="" id="{11C96FBA-EA0C-254F-ABED-F5048901DEC3}"/>
              </a:ext>
            </a:extLst>
          </p:cNvPr>
          <p:cNvSpPr/>
          <p:nvPr/>
        </p:nvSpPr>
        <p:spPr>
          <a:xfrm rot="5400000">
            <a:off x="9438702" y="1147127"/>
            <a:ext cx="401243" cy="2219375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10EF8E-38DB-154E-812F-8F33C7DAF0CE}"/>
              </a:ext>
            </a:extLst>
          </p:cNvPr>
          <p:cNvSpPr txBox="1"/>
          <p:nvPr/>
        </p:nvSpPr>
        <p:spPr>
          <a:xfrm>
            <a:off x="9344025" y="2428856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1DAD4E9-768E-A146-A759-8F1019C804B6}"/>
              </a:ext>
            </a:extLst>
          </p:cNvPr>
          <p:cNvSpPr txBox="1"/>
          <p:nvPr/>
        </p:nvSpPr>
        <p:spPr>
          <a:xfrm>
            <a:off x="2677684" y="446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Số gà hơn số vịt mấy con?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x-non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vịt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endParaRPr kumimoji="0" lang="x-non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 – 7 = 3 (con)</a:t>
            </a:r>
            <a:endParaRPr kumimoji="0" lang="x-non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3 con</a:t>
            </a:r>
            <a:endParaRPr kumimoji="0" lang="x-non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21" grpId="0" animBg="1"/>
      <p:bldP spid="22" grpId="0"/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677</Words>
  <Application>Microsoft Office PowerPoint</Application>
  <PresentationFormat>Widescreen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HP001 4 hàng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143</cp:revision>
  <dcterms:created xsi:type="dcterms:W3CDTF">2021-06-02T01:34:28Z</dcterms:created>
  <dcterms:modified xsi:type="dcterms:W3CDTF">2022-09-16T03:02:06Z</dcterms:modified>
</cp:coreProperties>
</file>